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8" r:id="rId2"/>
  </p:sldMasterIdLst>
  <p:sldIdLst>
    <p:sldId id="260" r:id="rId3"/>
    <p:sldId id="257" r:id="rId4"/>
    <p:sldId id="258" r:id="rId5"/>
    <p:sldId id="261" r:id="rId6"/>
    <p:sldId id="262" r:id="rId7"/>
    <p:sldId id="263" r:id="rId8"/>
    <p:sldId id="264" r:id="rId9"/>
    <p:sldId id="266" r:id="rId10"/>
    <p:sldId id="265"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5C961-8877-4B5D-8770-BF07D3BD28F5}" v="241" dt="2024-01-05T16:03:45.151"/>
    <p1510:client id="{9F89FCE4-AE0E-43F2-8031-366DB5F913BA}" v="529" dt="2023-12-27T16:17:40.582"/>
    <p1510:client id="{E0CA2C40-5BBE-41D4-BB2B-AB7B2C4C1043}" v="392" dt="2024-01-01T16:17:05.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1/5/2024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68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05/01/2024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05/01/2024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1/5/2024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186859035"/>
      </p:ext>
    </p:extLst>
  </p:cSld>
  <p:clrMap bg1="lt1" tx1="dk1" bg2="lt2" tx2="dk2" accent1="accent1" accent2="accent2" accent3="accent3" accent4="accent4" accent5="accent5" accent6="accent6" hlink="hlink" folHlink="folHlink"/>
  <p:sldLayoutIdLst>
    <p:sldLayoutId id="2147483743" r:id="rId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2" name="Rectangle 201">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bird with long neck&#10;&#10;Description automatically generated">
            <a:extLst>
              <a:ext uri="{FF2B5EF4-FFF2-40B4-BE49-F238E27FC236}">
                <a16:creationId xmlns:a16="http://schemas.microsoft.com/office/drawing/2014/main" id="{EE1DCDED-1826-DF50-4C41-C1CC48114BDF}"/>
              </a:ext>
            </a:extLst>
          </p:cNvPr>
          <p:cNvPicPr>
            <a:picLocks noChangeAspect="1"/>
          </p:cNvPicPr>
          <p:nvPr/>
        </p:nvPicPr>
        <p:blipFill rotWithShape="1">
          <a:blip r:embed="rId2"/>
          <a:srcRect l="37490" r="8473" b="-1"/>
          <a:stretch/>
        </p:blipFill>
        <p:spPr>
          <a:xfrm>
            <a:off x="-2" y="10"/>
            <a:ext cx="8668512" cy="6857990"/>
          </a:xfrm>
          <a:prstGeom prst="rect">
            <a:avLst/>
          </a:prstGeom>
        </p:spPr>
      </p:pic>
      <p:sp>
        <p:nvSpPr>
          <p:cNvPr id="204" name="Rectangle 203">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tx1"/>
              </a:gs>
              <a:gs pos="30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18367B-B921-C21E-E44E-BC619F56F0B7}"/>
              </a:ext>
            </a:extLst>
          </p:cNvPr>
          <p:cNvSpPr>
            <a:spLocks noGrp="1"/>
          </p:cNvSpPr>
          <p:nvPr>
            <p:ph type="ctrTitle"/>
          </p:nvPr>
        </p:nvSpPr>
        <p:spPr>
          <a:xfrm>
            <a:off x="4492597" y="3570880"/>
            <a:ext cx="7458345" cy="1409197"/>
          </a:xfrm>
        </p:spPr>
        <p:txBody>
          <a:bodyPr anchor="b">
            <a:normAutofit fontScale="90000"/>
          </a:bodyPr>
          <a:lstStyle/>
          <a:p>
            <a:r>
              <a:rPr lang="en-GB" sz="4800" dirty="0">
                <a:solidFill>
                  <a:schemeClr val="bg1"/>
                </a:solidFill>
              </a:rPr>
              <a:t>OSTRICH: A </a:t>
            </a:r>
            <a:r>
              <a:rPr lang="en-GB" sz="4800" dirty="0">
                <a:solidFill>
                  <a:schemeClr val="bg1"/>
                </a:solidFill>
                <a:ea typeface="+mj-lt"/>
                <a:cs typeface="+mj-lt"/>
              </a:rPr>
              <a:t>Flightless Bird</a:t>
            </a:r>
            <a:br>
              <a:rPr lang="en-GB" sz="4800" dirty="0">
                <a:solidFill>
                  <a:schemeClr val="bg1"/>
                </a:solidFill>
              </a:rPr>
            </a:br>
            <a:endParaRPr lang="en-GB" sz="4800" dirty="0">
              <a:solidFill>
                <a:schemeClr val="bg1"/>
              </a:solidFill>
            </a:endParaRPr>
          </a:p>
        </p:txBody>
      </p:sp>
      <p:sp>
        <p:nvSpPr>
          <p:cNvPr id="3" name="Subtitle 2">
            <a:extLst>
              <a:ext uri="{FF2B5EF4-FFF2-40B4-BE49-F238E27FC236}">
                <a16:creationId xmlns:a16="http://schemas.microsoft.com/office/drawing/2014/main" id="{0C193BD9-49A4-B25D-3D69-4C017AFD6445}"/>
              </a:ext>
            </a:extLst>
          </p:cNvPr>
          <p:cNvSpPr>
            <a:spLocks noGrp="1"/>
          </p:cNvSpPr>
          <p:nvPr>
            <p:ph type="subTitle" idx="1"/>
          </p:nvPr>
        </p:nvSpPr>
        <p:spPr>
          <a:xfrm>
            <a:off x="7859038" y="4604595"/>
            <a:ext cx="4023360" cy="1208141"/>
          </a:xfrm>
        </p:spPr>
        <p:txBody>
          <a:bodyPr vert="horz" lIns="91440" tIns="45720" rIns="91440" bIns="45720" rtlCol="0" anchor="t">
            <a:normAutofit/>
          </a:bodyPr>
          <a:lstStyle/>
          <a:p>
            <a:pPr algn="r"/>
            <a:r>
              <a:rPr lang="en-GB" sz="2000" dirty="0">
                <a:solidFill>
                  <a:schemeClr val="bg1"/>
                </a:solidFill>
                <a:latin typeface="Times New Roman"/>
                <a:cs typeface="Times New Roman"/>
              </a:rPr>
              <a:t>Ranjana Karmakar</a:t>
            </a:r>
            <a:endParaRPr lang="en-GB" sz="1200" dirty="0">
              <a:solidFill>
                <a:schemeClr val="bg1"/>
              </a:solidFill>
              <a:latin typeface="Times New Roman"/>
              <a:cs typeface="Times New Roman"/>
            </a:endParaRPr>
          </a:p>
        </p:txBody>
      </p:sp>
      <p:sp>
        <p:nvSpPr>
          <p:cNvPr id="208" name="Rectangle 20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4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23">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n ostrich&amp;#39;s face&#10;&#10;Description automatically generated">
            <a:extLst>
              <a:ext uri="{FF2B5EF4-FFF2-40B4-BE49-F238E27FC236}">
                <a16:creationId xmlns:a16="http://schemas.microsoft.com/office/drawing/2014/main" id="{5ACAB5C7-C67C-F999-0CC7-BF47C10597DA}"/>
              </a:ext>
            </a:extLst>
          </p:cNvPr>
          <p:cNvPicPr>
            <a:picLocks noChangeAspect="1"/>
          </p:cNvPicPr>
          <p:nvPr/>
        </p:nvPicPr>
        <p:blipFill rotWithShape="1">
          <a:blip r:embed="rId2"/>
          <a:srcRect l="8880" r="12120"/>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4082D7-E87F-D638-EC04-3DF9FE377B07}"/>
              </a:ext>
            </a:extLst>
          </p:cNvPr>
          <p:cNvSpPr>
            <a:spLocks noGrp="1"/>
          </p:cNvSpPr>
          <p:nvPr>
            <p:ph type="ctrTitle"/>
          </p:nvPr>
        </p:nvSpPr>
        <p:spPr>
          <a:xfrm>
            <a:off x="359888" y="938334"/>
            <a:ext cx="3952741" cy="1124712"/>
          </a:xfrm>
        </p:spPr>
        <p:txBody>
          <a:bodyPr vert="horz" lIns="91440" tIns="45720" rIns="91440" bIns="45720" rtlCol="0" anchor="b">
            <a:noAutofit/>
          </a:bodyPr>
          <a:lstStyle/>
          <a:p>
            <a:r>
              <a:rPr lang="en-US" sz="4800" dirty="0">
                <a:latin typeface="Times New Roman"/>
                <a:cs typeface="Times New Roman"/>
              </a:rPr>
              <a:t>Introduction</a:t>
            </a:r>
          </a:p>
        </p:txBody>
      </p:sp>
      <p:sp>
        <p:nvSpPr>
          <p:cNvPr id="5" name="TextBox 4">
            <a:extLst>
              <a:ext uri="{FF2B5EF4-FFF2-40B4-BE49-F238E27FC236}">
                <a16:creationId xmlns:a16="http://schemas.microsoft.com/office/drawing/2014/main" id="{70B45EB7-F002-1CA6-111A-A6A8D0C4EF1B}"/>
              </a:ext>
            </a:extLst>
          </p:cNvPr>
          <p:cNvSpPr txBox="1"/>
          <p:nvPr/>
        </p:nvSpPr>
        <p:spPr>
          <a:xfrm>
            <a:off x="359888" y="2280151"/>
            <a:ext cx="4705607" cy="32072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10000"/>
              </a:lnSpc>
              <a:spcAft>
                <a:spcPts val="600"/>
              </a:spcAft>
            </a:pPr>
            <a:r>
              <a:rPr lang="en-US" dirty="0">
                <a:latin typeface="Times New Roman"/>
                <a:cs typeface="Times New Roman"/>
              </a:rPr>
              <a:t>The ostrich is a bird everyone recognizes easily; not because it is brightly colored, like the peacock or parrot, nor because it looks intelligent, like the owl, but rather for its sheer size and ungainly appearance. The ostrich is a unique bird; its large size excludes it from flying and it is strictly terra </a:t>
            </a:r>
            <a:r>
              <a:rPr lang="en-US" err="1">
                <a:latin typeface="Times New Roman"/>
                <a:cs typeface="Times New Roman"/>
              </a:rPr>
              <a:t>firma</a:t>
            </a:r>
            <a:r>
              <a:rPr lang="en-US" dirty="0">
                <a:latin typeface="Times New Roman"/>
                <a:cs typeface="Times New Roman"/>
              </a:rPr>
              <a:t>-bound. </a:t>
            </a:r>
            <a:r>
              <a:rPr lang="en-US" dirty="0">
                <a:latin typeface="Times New Roman"/>
                <a:cs typeface="Arial"/>
              </a:rPr>
              <a:t>Ostriches are large flightless birds.</a:t>
            </a:r>
          </a:p>
        </p:txBody>
      </p:sp>
      <p:cxnSp>
        <p:nvCxnSpPr>
          <p:cNvPr id="6" name="Straight Arrow Connector 5">
            <a:extLst>
              <a:ext uri="{FF2B5EF4-FFF2-40B4-BE49-F238E27FC236}">
                <a16:creationId xmlns:a16="http://schemas.microsoft.com/office/drawing/2014/main" id="{3FD76834-370A-924E-CC09-1A0BD0D3B7DF}"/>
              </a:ext>
            </a:extLst>
          </p:cNvPr>
          <p:cNvCxnSpPr/>
          <p:nvPr/>
        </p:nvCxnSpPr>
        <p:spPr>
          <a:xfrm flipV="1">
            <a:off x="362070" y="2225479"/>
            <a:ext cx="4860228" cy="5937"/>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58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7F51D68-7D56-83A3-4148-1E3BF15B07EB}"/>
              </a:ext>
            </a:extLst>
          </p:cNvPr>
          <p:cNvSpPr>
            <a:spLocks noGrp="1"/>
          </p:cNvSpPr>
          <p:nvPr>
            <p:ph type="title"/>
          </p:nvPr>
        </p:nvSpPr>
        <p:spPr>
          <a:xfrm>
            <a:off x="325822" y="1180835"/>
            <a:ext cx="6486281" cy="989276"/>
          </a:xfrm>
        </p:spPr>
        <p:txBody>
          <a:bodyPr vert="horz" lIns="91440" tIns="45720" rIns="91440" bIns="45720" rtlCol="0" anchor="ctr">
            <a:normAutofit/>
          </a:bodyPr>
          <a:lstStyle/>
          <a:p>
            <a:r>
              <a:rPr lang="en-US" sz="4000" b="1" dirty="0">
                <a:latin typeface="Times New Roman"/>
                <a:cs typeface="Times New Roman"/>
              </a:rPr>
              <a:t>Systematic position</a:t>
            </a:r>
          </a:p>
        </p:txBody>
      </p:sp>
      <p:sp>
        <p:nvSpPr>
          <p:cNvPr id="6" name="TextBox 5">
            <a:extLst>
              <a:ext uri="{FF2B5EF4-FFF2-40B4-BE49-F238E27FC236}">
                <a16:creationId xmlns:a16="http://schemas.microsoft.com/office/drawing/2014/main" id="{AB7750C1-CA35-CE09-C44C-281D32059BBB}"/>
              </a:ext>
            </a:extLst>
          </p:cNvPr>
          <p:cNvSpPr txBox="1"/>
          <p:nvPr/>
        </p:nvSpPr>
        <p:spPr>
          <a:xfrm>
            <a:off x="425641" y="2177574"/>
            <a:ext cx="5664425" cy="178629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lnSpc>
                <a:spcPct val="90000"/>
              </a:lnSpc>
              <a:spcAft>
                <a:spcPts val="600"/>
              </a:spcAft>
            </a:pPr>
            <a:r>
              <a:rPr lang="en-US" sz="2000" dirty="0">
                <a:latin typeface="Times New Roman"/>
                <a:cs typeface="Times New Roman"/>
              </a:rPr>
              <a:t>The common ostrich, or simply ostrich, is a species of flightless bird native to certain large areas of Africa. It is one of two extant species of ostriches, the only living members of the genus Struthio in the ratite order of birds.</a:t>
            </a:r>
            <a:endParaRPr lang="en-US">
              <a:ea typeface="Calibri" panose="020F0502020204030204"/>
              <a:cs typeface="Calibri" panose="020F0502020204030204"/>
            </a:endParaRPr>
          </a:p>
        </p:txBody>
      </p:sp>
      <p:pic>
        <p:nvPicPr>
          <p:cNvPr id="7" name="Picture 6" descr="A bird walking in the grass&#10;&#10;Description automatically generated">
            <a:extLst>
              <a:ext uri="{FF2B5EF4-FFF2-40B4-BE49-F238E27FC236}">
                <a16:creationId xmlns:a16="http://schemas.microsoft.com/office/drawing/2014/main" id="{9F0ED9DC-41C5-E5D8-3133-984D98A6790F}"/>
              </a:ext>
            </a:extLst>
          </p:cNvPr>
          <p:cNvPicPr>
            <a:picLocks noChangeAspect="1"/>
          </p:cNvPicPr>
          <p:nvPr/>
        </p:nvPicPr>
        <p:blipFill rotWithShape="1">
          <a:blip r:embed="rId2"/>
          <a:srcRect l="5588" r="4550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8" name="Straight Arrow Connector 7">
            <a:extLst>
              <a:ext uri="{FF2B5EF4-FFF2-40B4-BE49-F238E27FC236}">
                <a16:creationId xmlns:a16="http://schemas.microsoft.com/office/drawing/2014/main" id="{3228883F-57DC-56A9-F7A4-2F959BFBA301}"/>
              </a:ext>
            </a:extLst>
          </p:cNvPr>
          <p:cNvCxnSpPr/>
          <p:nvPr/>
        </p:nvCxnSpPr>
        <p:spPr>
          <a:xfrm flipV="1">
            <a:off x="423895" y="2058551"/>
            <a:ext cx="5665893" cy="5937"/>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1A3790-3177-96D7-DFC2-1E13F47E5A42}"/>
              </a:ext>
            </a:extLst>
          </p:cNvPr>
          <p:cNvSpPr txBox="1"/>
          <p:nvPr/>
        </p:nvSpPr>
        <p:spPr>
          <a:xfrm>
            <a:off x="428568" y="3536834"/>
            <a:ext cx="556205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000" b="1" dirty="0">
                <a:latin typeface="Times New Roman"/>
                <a:cs typeface="Times New Roman"/>
              </a:rPr>
              <a:t>According to J.Z.Young,1981</a:t>
            </a:r>
            <a:endParaRPr lang="en-US" b="1" dirty="0">
              <a:latin typeface="Calibri" panose="020F0502020204030204"/>
              <a:cs typeface="Calibri" panose="020F0502020204030204"/>
            </a:endParaRPr>
          </a:p>
          <a:p>
            <a:pPr algn="just"/>
            <a:r>
              <a:rPr lang="en-GB" sz="2000" dirty="0">
                <a:latin typeface="Times New Roman"/>
                <a:cs typeface="Times New Roman"/>
              </a:rPr>
              <a:t>Kingdom: Animalia</a:t>
            </a:r>
            <a:endParaRPr lang="en-US" dirty="0">
              <a:cs typeface="Calibri"/>
            </a:endParaRPr>
          </a:p>
          <a:p>
            <a:pPr algn="just"/>
            <a:r>
              <a:rPr lang="en-GB" sz="2000" dirty="0">
                <a:latin typeface="Times New Roman"/>
                <a:ea typeface="Calibri"/>
                <a:cs typeface="Calibri"/>
              </a:rPr>
              <a:t>   Phylum: Chordata</a:t>
            </a:r>
          </a:p>
          <a:p>
            <a:pPr algn="just"/>
            <a:r>
              <a:rPr lang="en-GB" sz="2000" dirty="0">
                <a:latin typeface="Times New Roman"/>
                <a:ea typeface="Calibri"/>
                <a:cs typeface="Calibri"/>
              </a:rPr>
              <a:t>       Subphylum: Vertebrata</a:t>
            </a:r>
          </a:p>
          <a:p>
            <a:pPr algn="just"/>
            <a:r>
              <a:rPr lang="en-GB" sz="2000" dirty="0">
                <a:latin typeface="Times New Roman"/>
                <a:ea typeface="Calibri"/>
                <a:cs typeface="Calibri"/>
              </a:rPr>
              <a:t>          Class: Aves</a:t>
            </a:r>
          </a:p>
          <a:p>
            <a:pPr algn="just"/>
            <a:r>
              <a:rPr lang="en-GB" sz="2000" dirty="0">
                <a:latin typeface="Times New Roman"/>
                <a:ea typeface="Calibri"/>
                <a:cs typeface="Calibri"/>
              </a:rPr>
              <a:t>             Subclass: </a:t>
            </a:r>
            <a:r>
              <a:rPr lang="en-GB" sz="2000" dirty="0" err="1">
                <a:latin typeface="Times New Roman"/>
                <a:ea typeface="Calibri"/>
                <a:cs typeface="Calibri"/>
              </a:rPr>
              <a:t>Ratitae</a:t>
            </a:r>
            <a:endParaRPr lang="en-GB" sz="2000" dirty="0">
              <a:latin typeface="Times New Roman"/>
              <a:ea typeface="Calibri"/>
              <a:cs typeface="Calibri"/>
            </a:endParaRPr>
          </a:p>
          <a:p>
            <a:pPr algn="just"/>
            <a:r>
              <a:rPr lang="en-GB" sz="2000" dirty="0">
                <a:latin typeface="Times New Roman"/>
                <a:ea typeface="Calibri"/>
                <a:cs typeface="Calibri"/>
              </a:rPr>
              <a:t>                 Order: Struthioniformes</a:t>
            </a:r>
          </a:p>
          <a:p>
            <a:pPr algn="just"/>
            <a:r>
              <a:rPr lang="en-GB" sz="2000" dirty="0">
                <a:latin typeface="Times New Roman"/>
                <a:ea typeface="Calibri"/>
                <a:cs typeface="Calibri"/>
              </a:rPr>
              <a:t>                      Family: </a:t>
            </a:r>
            <a:r>
              <a:rPr lang="en-GB" sz="2000" dirty="0" err="1">
                <a:latin typeface="Times New Roman"/>
                <a:ea typeface="Calibri"/>
                <a:cs typeface="Calibri"/>
              </a:rPr>
              <a:t>Struthionidae</a:t>
            </a:r>
            <a:endParaRPr lang="en-GB" sz="2000">
              <a:latin typeface="Times New Roman"/>
              <a:ea typeface="Calibri"/>
              <a:cs typeface="Calibri"/>
            </a:endParaRPr>
          </a:p>
          <a:p>
            <a:pPr algn="just"/>
            <a:r>
              <a:rPr lang="en-GB" sz="2000" dirty="0">
                <a:latin typeface="Times New Roman"/>
                <a:ea typeface="Calibri"/>
                <a:cs typeface="Calibri"/>
              </a:rPr>
              <a:t>                          Genus: </a:t>
            </a:r>
            <a:r>
              <a:rPr lang="en-GB" sz="2000" i="1" dirty="0">
                <a:latin typeface="Times New Roman"/>
                <a:ea typeface="Calibri"/>
                <a:cs typeface="Calibri"/>
              </a:rPr>
              <a:t>Struthio</a:t>
            </a:r>
          </a:p>
          <a:p>
            <a:pPr algn="just"/>
            <a:r>
              <a:rPr lang="en-GB" sz="2000" dirty="0">
                <a:latin typeface="Times New Roman"/>
                <a:ea typeface="Calibri"/>
                <a:cs typeface="Calibri"/>
              </a:rPr>
              <a:t>                              Species: </a:t>
            </a:r>
            <a:r>
              <a:rPr lang="en-GB" sz="2000" i="1" dirty="0">
                <a:solidFill>
                  <a:srgbClr val="000000"/>
                </a:solidFill>
                <a:latin typeface="Times New Roman"/>
                <a:ea typeface="+mn-lt"/>
                <a:cs typeface="+mn-lt"/>
              </a:rPr>
              <a:t>Struthio camelus</a:t>
            </a:r>
          </a:p>
        </p:txBody>
      </p:sp>
      <p:sp>
        <p:nvSpPr>
          <p:cNvPr id="18" name="Rectangle: Rounded Corners 17">
            <a:extLst>
              <a:ext uri="{FF2B5EF4-FFF2-40B4-BE49-F238E27FC236}">
                <a16:creationId xmlns:a16="http://schemas.microsoft.com/office/drawing/2014/main" id="{6A3A1681-8CBA-E895-9CB8-C72C081F71E7}"/>
              </a:ext>
            </a:extLst>
          </p:cNvPr>
          <p:cNvSpPr/>
          <p:nvPr/>
        </p:nvSpPr>
        <p:spPr>
          <a:xfrm>
            <a:off x="1504389" y="210110"/>
            <a:ext cx="8987117" cy="974911"/>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dirty="0">
                <a:solidFill>
                  <a:srgbClr val="000000"/>
                </a:solidFill>
                <a:ea typeface="+mn-lt"/>
                <a:cs typeface="+mn-lt"/>
              </a:rPr>
              <a:t>OSTRICH: </a:t>
            </a:r>
            <a:r>
              <a:rPr lang="en-GB" sz="5400" b="1" i="1" dirty="0">
                <a:solidFill>
                  <a:srgbClr val="000000"/>
                </a:solidFill>
                <a:ea typeface="+mn-lt"/>
                <a:cs typeface="+mn-lt"/>
              </a:rPr>
              <a:t>Struthio camelus</a:t>
            </a:r>
            <a:endParaRPr lang="en-US" dirty="0"/>
          </a:p>
        </p:txBody>
      </p:sp>
    </p:spTree>
    <p:extLst>
      <p:ext uri="{BB962C8B-B14F-4D97-AF65-F5344CB8AC3E}">
        <p14:creationId xmlns:p14="http://schemas.microsoft.com/office/powerpoint/2010/main" val="130164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ostriches in a field&#10;&#10;Description automatically generated">
            <a:extLst>
              <a:ext uri="{FF2B5EF4-FFF2-40B4-BE49-F238E27FC236}">
                <a16:creationId xmlns:a16="http://schemas.microsoft.com/office/drawing/2014/main" id="{BC0EA488-1183-A8F3-CFDF-539E014EC7EA}"/>
              </a:ext>
            </a:extLst>
          </p:cNvPr>
          <p:cNvPicPr>
            <a:picLocks noChangeAspect="1"/>
          </p:cNvPicPr>
          <p:nvPr/>
        </p:nvPicPr>
        <p:blipFill rotWithShape="1">
          <a:blip r:embed="rId2"/>
          <a:srcRect l="20247" r="2166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47" name="Freeform: Shape 4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0319188-4C6D-F705-02B2-8F479698A2A8}"/>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4800" b="1" dirty="0">
                <a:latin typeface="Times New Roman"/>
                <a:cs typeface="Times New Roman"/>
              </a:rPr>
              <a:t>General behavior </a:t>
            </a:r>
            <a:r>
              <a:rPr lang="en-US" sz="3400" b="1" dirty="0"/>
              <a:t> </a:t>
            </a:r>
          </a:p>
        </p:txBody>
      </p:sp>
      <p:sp>
        <p:nvSpPr>
          <p:cNvPr id="51" name="Rectangle 5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3" name="Rectangle 5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854FF66D-825F-ACBB-5E55-D790D25B5B49}"/>
              </a:ext>
            </a:extLst>
          </p:cNvPr>
          <p:cNvSpPr txBox="1"/>
          <p:nvPr/>
        </p:nvSpPr>
        <p:spPr>
          <a:xfrm>
            <a:off x="302823" y="2214030"/>
            <a:ext cx="5065776" cy="34023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just">
              <a:lnSpc>
                <a:spcPct val="90000"/>
              </a:lnSpc>
              <a:spcAft>
                <a:spcPts val="600"/>
              </a:spcAft>
            </a:pPr>
            <a:r>
              <a:rPr lang="en-US" dirty="0">
                <a:latin typeface="Times New Roman"/>
                <a:cs typeface="Times New Roman"/>
              </a:rPr>
              <a:t>Ostriches are highly social birds, and their tendency to live in groups serves various purposes, particularly in defense against predators. These groups, known as flocks, generally consist of around 10 individuals or may comprise a male and female pair. However, larger gatherings of 100 or more ostriches are not uncommon. Within these groups, a pecking order exists, with a dominant male leading the hierarchy. The dominant female, often referred to as the "main hen," holds a prominent position, and there are several other females in the group. </a:t>
            </a:r>
            <a:r>
              <a:rPr lang="en-US" dirty="0">
                <a:latin typeface="Times New Roman"/>
                <a:ea typeface="+mn-lt"/>
                <a:cs typeface="Times New Roman"/>
              </a:rPr>
              <a:t>W</a:t>
            </a:r>
            <a:r>
              <a:rPr lang="en-US" dirty="0">
                <a:latin typeface="Times New Roman"/>
                <a:ea typeface="+mn-lt"/>
                <a:cs typeface="+mn-lt"/>
              </a:rPr>
              <a:t>hen being pursued by a predator, they have been known to reach speed in excess of 70 km/h or possibly 80 km/h and can maintain a steady speed of 50 km/h, which makes the common ostrich the world's fastest running bird.</a:t>
            </a:r>
            <a:r>
              <a:rPr lang="en-US" dirty="0">
                <a:latin typeface="Times New Roman"/>
                <a:cs typeface="Calibri"/>
              </a:rPr>
              <a:t> </a:t>
            </a:r>
            <a:r>
              <a:rPr lang="en-US" dirty="0">
                <a:latin typeface="Times New Roman"/>
                <a:cs typeface="Times New Roman"/>
              </a:rPr>
              <a:t>This social structure helps facilitate cooperation, protection, and successful breeding within the ostrich community.</a:t>
            </a:r>
            <a:endParaRPr lang="en-US" dirty="0"/>
          </a:p>
          <a:p>
            <a:pPr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969009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5B6BB-A9E5-4013-6CD2-63DF6732C5BD}"/>
              </a:ext>
            </a:extLst>
          </p:cNvPr>
          <p:cNvSpPr>
            <a:spLocks noGrp="1"/>
          </p:cNvSpPr>
          <p:nvPr>
            <p:ph type="title"/>
          </p:nvPr>
        </p:nvSpPr>
        <p:spPr>
          <a:xfrm>
            <a:off x="570471" y="304621"/>
            <a:ext cx="5120561" cy="1325563"/>
          </a:xfrm>
        </p:spPr>
        <p:txBody>
          <a:bodyPr vert="horz" lIns="91440" tIns="45720" rIns="91440" bIns="45720" rtlCol="0" anchor="ctr">
            <a:normAutofit/>
          </a:bodyPr>
          <a:lstStyle/>
          <a:p>
            <a:r>
              <a:rPr lang="en-US" sz="4800" b="1" kern="1200" dirty="0">
                <a:latin typeface="Times New Roman"/>
                <a:cs typeface="Times New Roman"/>
              </a:rPr>
              <a:t>Feeding behavior</a:t>
            </a:r>
            <a:endParaRPr lang="en-US" sz="4800" kern="1200" dirty="0">
              <a:latin typeface="Times New Roman"/>
              <a:cs typeface="Times New Roman"/>
            </a:endParaRPr>
          </a:p>
        </p:txBody>
      </p:sp>
      <p:sp>
        <p:nvSpPr>
          <p:cNvPr id="5" name="TextBox 4">
            <a:extLst>
              <a:ext uri="{FF2B5EF4-FFF2-40B4-BE49-F238E27FC236}">
                <a16:creationId xmlns:a16="http://schemas.microsoft.com/office/drawing/2014/main" id="{72592EF3-BA23-D42D-0DD4-814FDEB9E3BA}"/>
              </a:ext>
            </a:extLst>
          </p:cNvPr>
          <p:cNvSpPr txBox="1"/>
          <p:nvPr/>
        </p:nvSpPr>
        <p:spPr>
          <a:xfrm>
            <a:off x="560174" y="1506409"/>
            <a:ext cx="5452599"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gn="just">
              <a:lnSpc>
                <a:spcPct val="90000"/>
              </a:lnSpc>
              <a:spcAft>
                <a:spcPts val="600"/>
              </a:spcAft>
            </a:pPr>
            <a:r>
              <a:rPr lang="en-US" dirty="0">
                <a:latin typeface="Times New Roman"/>
                <a:cs typeface="Times New Roman"/>
              </a:rPr>
              <a:t>Ostriches are herbivores, primarily grazing on plants, seeds, and vegetation. They use their beaks to peck at low-lying vegetation and are known to consume a variety of plant materials, including grasses, leaves, flowers, and fruits. Occasionally, they may eat small invertebrates like insects and worms. Ostriches lack teeth, so they swallow stones (grit) to aid in the grinding and digestion of their food in the gizzard. In the wild, they forage in open grasslands, utilizing their powerful legs and long necks to reach their food. Ostriches can survive in arid environments, obtaining water from the plants they consume and drinking larger quantities when available. Common ostriches can go without drinking for several days, using metabolic water and moisture. In captivity, they may be provided with a balanced diet, including grains and supplements. Social animals, ostriches often forage together, enhancing vigilance against predators. Understanding their feeding behavior is essential for their proper care and nutrition in both wild and captive settings.</a:t>
            </a:r>
            <a:endParaRPr lang="en-US">
              <a:cs typeface="Calibri" panose="020F0502020204030204"/>
            </a:endParaRPr>
          </a:p>
        </p:txBody>
      </p:sp>
      <p:sp>
        <p:nvSpPr>
          <p:cNvPr id="32" name="Oval 3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bird eating grass in a field&#10;&#10;Description automatically generated">
            <a:extLst>
              <a:ext uri="{FF2B5EF4-FFF2-40B4-BE49-F238E27FC236}">
                <a16:creationId xmlns:a16="http://schemas.microsoft.com/office/drawing/2014/main" id="{0B1E8C05-D039-4CCF-D664-BEB59BEBA931}"/>
              </a:ext>
            </a:extLst>
          </p:cNvPr>
          <p:cNvPicPr>
            <a:picLocks noChangeAspect="1"/>
          </p:cNvPicPr>
          <p:nvPr/>
        </p:nvPicPr>
        <p:blipFill rotWithShape="1">
          <a:blip r:embed="rId2"/>
          <a:srcRect l="8143" r="13945"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3" name="Arc 3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descr="A close-up of an ostrich eating&#10;&#10;Description automatically generated">
            <a:extLst>
              <a:ext uri="{FF2B5EF4-FFF2-40B4-BE49-F238E27FC236}">
                <a16:creationId xmlns:a16="http://schemas.microsoft.com/office/drawing/2014/main" id="{3AB1C963-E104-D8D9-7FFB-42CCD19487A9}"/>
              </a:ext>
            </a:extLst>
          </p:cNvPr>
          <p:cNvPicPr>
            <a:picLocks noChangeAspect="1"/>
          </p:cNvPicPr>
          <p:nvPr/>
        </p:nvPicPr>
        <p:blipFill rotWithShape="1">
          <a:blip r:embed="rId3"/>
          <a:srcRect l="2459" r="19735" b="1"/>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7" name="Rectangle 6">
            <a:extLst>
              <a:ext uri="{FF2B5EF4-FFF2-40B4-BE49-F238E27FC236}">
                <a16:creationId xmlns:a16="http://schemas.microsoft.com/office/drawing/2014/main" id="{5F4E3FB7-54F3-A163-6FB1-12FA0B402941}"/>
              </a:ext>
            </a:extLst>
          </p:cNvPr>
          <p:cNvSpPr/>
          <p:nvPr/>
        </p:nvSpPr>
        <p:spPr>
          <a:xfrm>
            <a:off x="666750" y="1292310"/>
            <a:ext cx="5148648" cy="41189"/>
          </a:xfrm>
          <a:prstGeom prst="rect">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214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2B7AA-E997-311A-38E6-AFF8BBB6F7F7}"/>
              </a:ext>
            </a:extLst>
          </p:cNvPr>
          <p:cNvSpPr>
            <a:spLocks noGrp="1"/>
          </p:cNvSpPr>
          <p:nvPr>
            <p:ph type="title"/>
          </p:nvPr>
        </p:nvSpPr>
        <p:spPr>
          <a:xfrm>
            <a:off x="589560" y="856180"/>
            <a:ext cx="5279408" cy="1128068"/>
          </a:xfrm>
        </p:spPr>
        <p:txBody>
          <a:bodyPr vert="horz" lIns="91440" tIns="45720" rIns="91440" bIns="45720" rtlCol="0" anchor="ctr">
            <a:normAutofit/>
          </a:bodyPr>
          <a:lstStyle/>
          <a:p>
            <a:r>
              <a:rPr lang="en-US" sz="4800" b="1" kern="1200" dirty="0">
                <a:latin typeface="Times New Roman"/>
                <a:cs typeface="Times New Roman"/>
              </a:rPr>
              <a:t>Breeding habits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EE9A9D-1DE9-E824-C32A-00DF7BC4B9EA}"/>
              </a:ext>
            </a:extLst>
          </p:cNvPr>
          <p:cNvSpPr txBox="1"/>
          <p:nvPr/>
        </p:nvSpPr>
        <p:spPr>
          <a:xfrm>
            <a:off x="590719" y="2330505"/>
            <a:ext cx="5278066"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gn="just">
              <a:lnSpc>
                <a:spcPct val="90000"/>
              </a:lnSpc>
              <a:spcAft>
                <a:spcPts val="600"/>
              </a:spcAft>
            </a:pPr>
            <a:r>
              <a:rPr lang="en-US" dirty="0">
                <a:latin typeface="Times New Roman"/>
                <a:cs typeface="Times New Roman"/>
              </a:rPr>
              <a:t>Ostriches are polygamous birds, with dominant males establishing territories and mating with multiple females. Breeding season varies geographically but often occurs during the rainy season. During courtship displays, males perform elaborate dances, spreading their wings and bobbing their heads. The dominant male attracts females through these displays. Once a female is chosen, she lays eggs in a communal nest, and multiple females may contribute to the same nest. The dominant male guards the nest during the day, and the dominant female takes over at night. Ostrich eggs are the largest of any bird species and are incubated by the dominant female during the day and by the dominant male at night. The incubation period is around 42 to 46 days, and both parents actively participate in raising the chicks, which can fend for themselves shortly after hatching.</a:t>
            </a: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ird standing on its back in the desert&#10;&#10;Description automatically generated">
            <a:extLst>
              <a:ext uri="{FF2B5EF4-FFF2-40B4-BE49-F238E27FC236}">
                <a16:creationId xmlns:a16="http://schemas.microsoft.com/office/drawing/2014/main" id="{DA8604D1-E518-0A28-E00D-667C7638EF1C}"/>
              </a:ext>
            </a:extLst>
          </p:cNvPr>
          <p:cNvPicPr>
            <a:picLocks noChangeAspect="1"/>
          </p:cNvPicPr>
          <p:nvPr/>
        </p:nvPicPr>
        <p:blipFill rotWithShape="1">
          <a:blip r:embed="rId2"/>
          <a:srcRect r="4" b="3332"/>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ird in the grass&#10;&#10;Description automatically generated">
            <a:extLst>
              <a:ext uri="{FF2B5EF4-FFF2-40B4-BE49-F238E27FC236}">
                <a16:creationId xmlns:a16="http://schemas.microsoft.com/office/drawing/2014/main" id="{118A25CB-F7B1-6243-D050-B6ACB5EC50E5}"/>
              </a:ext>
            </a:extLst>
          </p:cNvPr>
          <p:cNvPicPr>
            <a:picLocks noChangeAspect="1"/>
          </p:cNvPicPr>
          <p:nvPr/>
        </p:nvPicPr>
        <p:blipFill rotWithShape="1">
          <a:blip r:embed="rId3"/>
          <a:srcRect l="6154" r="2225" b="-1"/>
          <a:stretch/>
        </p:blipFill>
        <p:spPr>
          <a:xfrm>
            <a:off x="7083423" y="3707894"/>
            <a:ext cx="4395569" cy="2518756"/>
          </a:xfrm>
          <a:prstGeom prst="rect">
            <a:avLst/>
          </a:prstGeom>
        </p:spPr>
      </p:pic>
      <p:sp>
        <p:nvSpPr>
          <p:cNvPr id="7" name="Title 1">
            <a:extLst>
              <a:ext uri="{FF2B5EF4-FFF2-40B4-BE49-F238E27FC236}">
                <a16:creationId xmlns:a16="http://schemas.microsoft.com/office/drawing/2014/main" id="{05203F81-BF6D-4526-C6C4-8641FD380377}"/>
              </a:ext>
            </a:extLst>
          </p:cNvPr>
          <p:cNvSpPr txBox="1">
            <a:spLocks/>
          </p:cNvSpPr>
          <p:nvPr/>
        </p:nvSpPr>
        <p:spPr>
          <a:xfrm>
            <a:off x="7084777" y="2328545"/>
            <a:ext cx="4685774" cy="1296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Times New Roman"/>
                <a:cs typeface="Times New Roman"/>
              </a:rPr>
              <a:t>Mating time</a:t>
            </a:r>
          </a:p>
        </p:txBody>
      </p:sp>
    </p:spTree>
    <p:extLst>
      <p:ext uri="{BB962C8B-B14F-4D97-AF65-F5344CB8AC3E}">
        <p14:creationId xmlns:p14="http://schemas.microsoft.com/office/powerpoint/2010/main" val="2516348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38585D-3171-0E38-9C40-57C7C8C02843}"/>
              </a:ext>
            </a:extLst>
          </p:cNvPr>
          <p:cNvSpPr>
            <a:spLocks noGrp="1"/>
          </p:cNvSpPr>
          <p:nvPr>
            <p:ph type="title"/>
          </p:nvPr>
        </p:nvSpPr>
        <p:spPr>
          <a:xfrm>
            <a:off x="857992" y="5006445"/>
            <a:ext cx="4391024" cy="1173700"/>
          </a:xfrm>
        </p:spPr>
        <p:txBody>
          <a:bodyPr vert="horz" lIns="91440" tIns="45720" rIns="91440" bIns="45720" rtlCol="0" anchor="t">
            <a:normAutofit/>
          </a:bodyPr>
          <a:lstStyle/>
          <a:p>
            <a:r>
              <a:rPr lang="en-US" sz="4800" b="1" kern="1200" dirty="0">
                <a:solidFill>
                  <a:schemeClr val="bg1"/>
                </a:solidFill>
                <a:latin typeface="Times New Roman"/>
                <a:cs typeface="Times New Roman"/>
              </a:rPr>
              <a:t>Conclusion</a:t>
            </a:r>
          </a:p>
        </p:txBody>
      </p:sp>
      <p:pic>
        <p:nvPicPr>
          <p:cNvPr id="7" name="Picture 6" descr="A group of ostriches standing on a dirt road&#10;&#10;Description automatically generated">
            <a:extLst>
              <a:ext uri="{FF2B5EF4-FFF2-40B4-BE49-F238E27FC236}">
                <a16:creationId xmlns:a16="http://schemas.microsoft.com/office/drawing/2014/main" id="{C35ABF1A-5BCA-B8A6-E4CB-0FCF61254F45}"/>
              </a:ext>
            </a:extLst>
          </p:cNvPr>
          <p:cNvPicPr>
            <a:picLocks noChangeAspect="1"/>
          </p:cNvPicPr>
          <p:nvPr/>
        </p:nvPicPr>
        <p:blipFill rotWithShape="1">
          <a:blip r:embed="rId2"/>
          <a:srcRect l="21131" r="10484"/>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5" name="Picture 4" descr="Two ostriches standing on grass&#10;&#10;Description automatically generated">
            <a:extLst>
              <a:ext uri="{FF2B5EF4-FFF2-40B4-BE49-F238E27FC236}">
                <a16:creationId xmlns:a16="http://schemas.microsoft.com/office/drawing/2014/main" id="{B66B9351-A226-4EB5-8144-B3FED719A547}"/>
              </a:ext>
            </a:extLst>
          </p:cNvPr>
          <p:cNvPicPr>
            <a:picLocks noChangeAspect="1"/>
          </p:cNvPicPr>
          <p:nvPr/>
        </p:nvPicPr>
        <p:blipFill rotWithShape="1">
          <a:blip r:embed="rId3"/>
          <a:srcRect l="20900" r="1397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6" name="Picture 5" descr="A bird running in a field&#10;&#10;Description automatically generated">
            <a:extLst>
              <a:ext uri="{FF2B5EF4-FFF2-40B4-BE49-F238E27FC236}">
                <a16:creationId xmlns:a16="http://schemas.microsoft.com/office/drawing/2014/main" id="{A91A71AF-4A8D-1686-57CF-D6705DE57F4C}"/>
              </a:ext>
            </a:extLst>
          </p:cNvPr>
          <p:cNvPicPr>
            <a:picLocks noChangeAspect="1"/>
          </p:cNvPicPr>
          <p:nvPr/>
        </p:nvPicPr>
        <p:blipFill rotWithShape="1">
          <a:blip r:embed="rId4"/>
          <a:srcRect l="24475" r="32610" b="1"/>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14" name="Group 13">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5" name="Freeform: Shape 14">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2F1ADC0A-66CF-AF64-952E-047B0158E195}"/>
              </a:ext>
            </a:extLst>
          </p:cNvPr>
          <p:cNvSpPr txBox="1"/>
          <p:nvPr/>
        </p:nvSpPr>
        <p:spPr>
          <a:xfrm>
            <a:off x="4239162" y="4766267"/>
            <a:ext cx="7622513" cy="107741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algn="just">
              <a:lnSpc>
                <a:spcPct val="90000"/>
              </a:lnSpc>
              <a:spcAft>
                <a:spcPts val="600"/>
              </a:spcAft>
            </a:pPr>
            <a:r>
              <a:rPr lang="en-US" dirty="0">
                <a:solidFill>
                  <a:schemeClr val="bg1">
                    <a:alpha val="80000"/>
                  </a:schemeClr>
                </a:solidFill>
                <a:latin typeface="Times New Roman"/>
                <a:cs typeface="Times New Roman"/>
              </a:rPr>
              <a:t>To sum up, the ostrich, with its unique features and behaviors, stands out as the world's largest bird. From its herbivorous diet to its social nature in groups, the ostrich's adaptability and cooperative strategies, such as the pecking order within flocks, showcase its intriguing biology. Appreciating these aspects enhances our understanding of ostriches and underscores the importance of their conservation.</a:t>
            </a:r>
            <a:endParaRPr lang="en-US">
              <a:cs typeface="Calibri" panose="020F0502020204030204"/>
            </a:endParaRPr>
          </a:p>
        </p:txBody>
      </p:sp>
    </p:spTree>
    <p:extLst>
      <p:ext uri="{BB962C8B-B14F-4D97-AF65-F5344CB8AC3E}">
        <p14:creationId xmlns:p14="http://schemas.microsoft.com/office/powerpoint/2010/main" val="120462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3C92E-1867-8CDE-399A-FA55D6274C7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b="1" kern="1200" dirty="0">
                <a:latin typeface="Times New Roman"/>
                <a:cs typeface="Times New Roman"/>
              </a:rPr>
              <a:t>Acknowledgement</a:t>
            </a:r>
          </a:p>
        </p:txBody>
      </p:sp>
      <p:sp>
        <p:nvSpPr>
          <p:cNvPr id="3" name="TextBox 2">
            <a:extLst>
              <a:ext uri="{FF2B5EF4-FFF2-40B4-BE49-F238E27FC236}">
                <a16:creationId xmlns:a16="http://schemas.microsoft.com/office/drawing/2014/main" id="{8427E45A-89F7-74C9-BD52-A2453928CE79}"/>
              </a:ext>
            </a:extLst>
          </p:cNvPr>
          <p:cNvSpPr txBox="1"/>
          <p:nvPr/>
        </p:nvSpPr>
        <p:spPr>
          <a:xfrm>
            <a:off x="1045028" y="2748581"/>
            <a:ext cx="9941319" cy="312465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lnSpc>
                <a:spcPct val="90000"/>
              </a:lnSpc>
              <a:spcAft>
                <a:spcPts val="600"/>
              </a:spcAft>
            </a:pPr>
            <a:r>
              <a:rPr lang="en-US" sz="2400" dirty="0">
                <a:latin typeface="Times New Roman"/>
                <a:cs typeface="Times New Roman"/>
              </a:rPr>
              <a:t>In the accomplishment of completion of my project on the ostrich, I would like to convey my special gratitude to the respected professors of Department of Zoology, Bangabasi Morning College. Their valuable guidance and suggestions helped me in various phases of the completion of this project. I will always be thankful to them in this regard.</a:t>
            </a:r>
            <a:endParaRPr lang="en-US"/>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74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rawing of a bird wearing glasses&#10;&#10;Description automatically generated">
            <a:extLst>
              <a:ext uri="{FF2B5EF4-FFF2-40B4-BE49-F238E27FC236}">
                <a16:creationId xmlns:a16="http://schemas.microsoft.com/office/drawing/2014/main" id="{8F8CC3A3-1496-2000-25BF-CFD3D117FC82}"/>
              </a:ext>
            </a:extLst>
          </p:cNvPr>
          <p:cNvPicPr>
            <a:picLocks noChangeAspect="1"/>
          </p:cNvPicPr>
          <p:nvPr/>
        </p:nvPicPr>
        <p:blipFill rotWithShape="1">
          <a:blip r:embed="rId2">
            <a:alphaModFix amt="50000"/>
          </a:blip>
          <a:srcRect t="20553" r="-1" b="23182"/>
          <a:stretch/>
        </p:blipFill>
        <p:spPr>
          <a:xfrm>
            <a:off x="20" y="10"/>
            <a:ext cx="12188930" cy="6857990"/>
          </a:xfrm>
          <a:prstGeom prst="rect">
            <a:avLst/>
          </a:prstGeom>
        </p:spPr>
      </p:pic>
      <p:sp>
        <p:nvSpPr>
          <p:cNvPr id="2" name="Title 1">
            <a:extLst>
              <a:ext uri="{FF2B5EF4-FFF2-40B4-BE49-F238E27FC236}">
                <a16:creationId xmlns:a16="http://schemas.microsoft.com/office/drawing/2014/main" id="{F52C47F8-B287-DB9F-C3B3-743E46DDB15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7200" b="1" dirty="0">
                <a:solidFill>
                  <a:schemeClr val="bg1"/>
                </a:solidFill>
              </a:rPr>
              <a:t>Thank You</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2548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AccentBoxVTI</vt:lpstr>
      <vt:lpstr>OSTRICH: A Flightless Bird </vt:lpstr>
      <vt:lpstr>Introduction</vt:lpstr>
      <vt:lpstr>Systematic position</vt:lpstr>
      <vt:lpstr>General behavior  </vt:lpstr>
      <vt:lpstr>Feeding behavior</vt:lpstr>
      <vt:lpstr>Breeding habits</vt:lpstr>
      <vt:lpstr>Conclusion</vt:lpstr>
      <vt:lpstr>Acknowledgement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435</cp:revision>
  <dcterms:created xsi:type="dcterms:W3CDTF">2023-12-27T15:31:40Z</dcterms:created>
  <dcterms:modified xsi:type="dcterms:W3CDTF">2024-01-05T16:04:18Z</dcterms:modified>
</cp:coreProperties>
</file>